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9" r:id="rId3"/>
    <p:sldId id="260" r:id="rId4"/>
    <p:sldId id="270" r:id="rId5"/>
    <p:sldId id="257" r:id="rId6"/>
    <p:sldId id="258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2" r:id="rId15"/>
    <p:sldId id="271" r:id="rId16"/>
    <p:sldId id="269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7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>
        <p:scale>
          <a:sx n="80" d="100"/>
          <a:sy n="80" d="100"/>
        </p:scale>
        <p:origin x="-167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4DA-CF6A-42E1-9F81-66B32C768E47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056FEE-30E6-44DE-88DA-9235E7CB718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4DA-CF6A-42E1-9F81-66B32C768E47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6FEE-30E6-44DE-88DA-9235E7CB7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4DA-CF6A-42E1-9F81-66B32C768E47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6FEE-30E6-44DE-88DA-9235E7CB7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33A4DA-CF6A-42E1-9F81-66B32C768E47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056FEE-30E6-44DE-88DA-9235E7CB718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4DA-CF6A-42E1-9F81-66B32C768E47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056FEE-30E6-44DE-88DA-9235E7CB718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033A4DA-CF6A-42E1-9F81-66B32C768E47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056FEE-30E6-44DE-88DA-9235E7CB718D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033A4DA-CF6A-42E1-9F81-66B32C768E47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D056FEE-30E6-44DE-88DA-9235E7CB718D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4DA-CF6A-42E1-9F81-66B32C768E47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056FEE-30E6-44DE-88DA-9235E7CB718D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4DA-CF6A-42E1-9F81-66B32C768E47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056FEE-30E6-44DE-88DA-9235E7CB718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033A4DA-CF6A-42E1-9F81-66B32C768E47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056FEE-30E6-44DE-88DA-9235E7CB718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33A4DA-CF6A-42E1-9F81-66B32C768E47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056FEE-30E6-44DE-88DA-9235E7CB718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9033A4DA-CF6A-42E1-9F81-66B32C768E47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3D056FEE-30E6-44DE-88DA-9235E7CB718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5816" y="3284984"/>
            <a:ext cx="3421292" cy="260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972128"/>
            <a:ext cx="5688632" cy="8858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        г. </a:t>
            </a:r>
            <a:r>
              <a:rPr lang="ru-RU" sz="2400" b="1" dirty="0" smtClean="0">
                <a:solidFill>
                  <a:srgbClr val="FFFF00"/>
                </a:solidFill>
              </a:rPr>
              <a:t>Котельники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0447" y="404665"/>
            <a:ext cx="6172199" cy="23762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Котельниковская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городская общественная организация 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ветеранов  (пенсионеров) войны, труда, Вооружённых Сил и правоохранительных органов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</a:t>
            </a:r>
            <a:r>
              <a:rPr lang="ru-RU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Л.И.Кананиной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46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0000">
              <a:srgbClr val="00B050"/>
            </a:gs>
            <a:gs pos="100000">
              <a:schemeClr val="bg2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30519596"/>
              </p:ext>
            </p:extLst>
          </p:nvPr>
        </p:nvGraphicFramePr>
        <p:xfrm>
          <a:off x="1153795" y="746401"/>
          <a:ext cx="7234630" cy="56465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937"/>
                <a:gridCol w="3683157"/>
                <a:gridCol w="1506383"/>
                <a:gridCol w="1602153"/>
              </a:tblGrid>
              <a:tr h="483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Содержание работы, мероприятия.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Срок выполнения.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Ответственный.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83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День снятия блокады города Ленинград 27 января.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Январь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Набокин М.В. Белякова Т.Л.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23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Проведение Дня Защитника Отечества. Встречи в городских школах, детских садах, техникуме в филиале университета «Дубна»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Февраль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Ананских</a:t>
                      </a:r>
                      <a:r>
                        <a:rPr lang="ru-RU" sz="1400" dirty="0">
                          <a:effectLst/>
                        </a:rPr>
                        <a:t> В.В. Ячменев Д.М.  Тихонова А.И.  </a:t>
                      </a:r>
                      <a:r>
                        <a:rPr lang="ru-RU" sz="1400" dirty="0" err="1">
                          <a:effectLst/>
                        </a:rPr>
                        <a:t>Себякина</a:t>
                      </a:r>
                      <a:r>
                        <a:rPr lang="ru-RU" sz="1400" dirty="0">
                          <a:effectLst/>
                        </a:rPr>
                        <a:t> Л.Б.  Исаева Н.А.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66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Социальная защита ветеранов: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-социально-бытовые условия жизни;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-санаторно-курортное лечение;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-лекарственное обеспечение;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-диспансеризация участников ВОВ;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-социальная защита одиноких  ВОВ;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-открытие магазина «Ветеран»;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-социальное такси.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Март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Набокин М.В. Ячменева В.А. Ячменев Д.М.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70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Участие в проведении празднования Международного дня 8 Марта.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-ДК «Надежда»;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-ДК «Белая Дача»;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-ДК «Силикат»;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«Кентавр»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Март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Помощники Председателя Совета ветеранов по микрорайонам.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188640"/>
            <a:ext cx="504056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на 2014 год</a:t>
            </a:r>
            <a:endParaRPr lang="ru-RU"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77086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972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0000">
              <a:srgbClr val="00B050"/>
            </a:gs>
            <a:gs pos="100000">
              <a:schemeClr val="bg2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33864133"/>
              </p:ext>
            </p:extLst>
          </p:nvPr>
        </p:nvGraphicFramePr>
        <p:xfrm>
          <a:off x="1115616" y="404660"/>
          <a:ext cx="7416823" cy="61926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091"/>
                <a:gridCol w="3775912"/>
                <a:gridCol w="1544320"/>
                <a:gridCol w="1642500"/>
              </a:tblGrid>
              <a:tr h="8897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Совместное заседание с общественными организациями «Поколение» и «Молодая Гвардия»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Апрель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Набокин</a:t>
                      </a:r>
                      <a:r>
                        <a:rPr lang="ru-RU" sz="1400" dirty="0">
                          <a:effectLst/>
                        </a:rPr>
                        <a:t> М.В. </a:t>
                      </a:r>
                      <a:r>
                        <a:rPr lang="ru-RU" sz="1400" dirty="0" err="1">
                          <a:effectLst/>
                        </a:rPr>
                        <a:t>Ананских</a:t>
                      </a:r>
                      <a:r>
                        <a:rPr lang="ru-RU" sz="1400" dirty="0">
                          <a:effectLst/>
                        </a:rPr>
                        <a:t> В.В. Ежова А.П.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192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День победы русских воинов князя Александра Невского над немецкими рыцарями на Чудском озере (Ледовое побоище 1242 год)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 апреля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7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Международный день освобождения узников фашистских лагерей;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 апреля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День космонавтики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 апреля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День труда в Московской области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 апреля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7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Международный день солидарности молодежи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24 апреля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Подготовка к празднованию Дня Победы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Праздник Весны и Труда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мая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Набокин</a:t>
                      </a:r>
                      <a:r>
                        <a:rPr lang="ru-RU" sz="1400" dirty="0">
                          <a:effectLst/>
                        </a:rPr>
                        <a:t> М.В.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97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Участие в митингах, посвященных 69-й годовщине Дня Победы в Великой Отечественной войне: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r>
                        <a:rPr lang="ru-RU" sz="1400" dirty="0" err="1">
                          <a:effectLst/>
                        </a:rPr>
                        <a:t>мкр</a:t>
                      </a:r>
                      <a:r>
                        <a:rPr lang="ru-RU" sz="1400" dirty="0">
                          <a:effectLst/>
                        </a:rPr>
                        <a:t>. Белая </a:t>
                      </a:r>
                      <a:r>
                        <a:rPr lang="ru-RU" sz="1400" dirty="0" err="1">
                          <a:effectLst/>
                        </a:rPr>
                        <a:t>Бача</a:t>
                      </a:r>
                      <a:r>
                        <a:rPr lang="ru-RU" sz="1400" dirty="0">
                          <a:effectLst/>
                        </a:rPr>
                        <a:t>;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r>
                        <a:rPr lang="ru-RU" sz="1400" dirty="0" err="1">
                          <a:effectLst/>
                        </a:rPr>
                        <a:t>мкр</a:t>
                      </a:r>
                      <a:r>
                        <a:rPr lang="ru-RU" sz="1400" dirty="0">
                          <a:effectLst/>
                        </a:rPr>
                        <a:t>. Ковровый;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r>
                        <a:rPr lang="ru-RU" sz="1400" dirty="0" err="1">
                          <a:effectLst/>
                        </a:rPr>
                        <a:t>мкр</a:t>
                      </a:r>
                      <a:r>
                        <a:rPr lang="ru-RU" sz="1400" dirty="0">
                          <a:effectLst/>
                        </a:rPr>
                        <a:t>. Силикат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Набокин</a:t>
                      </a:r>
                      <a:r>
                        <a:rPr lang="ru-RU" sz="1400" dirty="0">
                          <a:effectLst/>
                        </a:rPr>
                        <a:t> М.В. Тихонова А.И.  </a:t>
                      </a:r>
                      <a:r>
                        <a:rPr lang="ru-RU" sz="1400" dirty="0" err="1">
                          <a:effectLst/>
                        </a:rPr>
                        <a:t>Себякина</a:t>
                      </a:r>
                      <a:r>
                        <a:rPr lang="ru-RU" sz="1400" dirty="0">
                          <a:effectLst/>
                        </a:rPr>
                        <a:t> Л.Б.  Исаева Н.А.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63888" y="116632"/>
            <a:ext cx="2073348" cy="43204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77086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42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0000">
              <a:srgbClr val="00B050"/>
            </a:gs>
            <a:gs pos="100000">
              <a:schemeClr val="bg2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13949949"/>
              </p:ext>
            </p:extLst>
          </p:nvPr>
        </p:nvGraphicFramePr>
        <p:xfrm>
          <a:off x="971600" y="548679"/>
          <a:ext cx="7560840" cy="5832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2910"/>
                <a:gridCol w="3849229"/>
                <a:gridCol w="1574306"/>
                <a:gridCol w="1674395"/>
              </a:tblGrid>
              <a:tr h="766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Проведение Дня поминовения – дня памяти и скорби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 июня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Набокин</a:t>
                      </a:r>
                      <a:r>
                        <a:rPr lang="ru-RU" sz="1400" dirty="0">
                          <a:effectLst/>
                        </a:rPr>
                        <a:t> М.В.  Редькин А.М.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1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Участие в праздновании Дня города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Сентябрь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Набокин</a:t>
                      </a:r>
                      <a:r>
                        <a:rPr lang="ru-RU" sz="1400" dirty="0">
                          <a:effectLst/>
                        </a:rPr>
                        <a:t> М.В.  Лысак В.А.   Помощники Председателя Совета ветеранов по микрорайонам.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70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Участие в выборах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1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17.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Участие в проведении: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-Дня пожилого человека;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-Дня инавлида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Ноябрь  Декабрь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Набокин М.В.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Себякина Л.Б.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61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Заседание Совета ветеранов по итогам года.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Декабрь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Набокин</a:t>
                      </a:r>
                      <a:r>
                        <a:rPr lang="ru-RU" sz="1400" dirty="0">
                          <a:effectLst/>
                        </a:rPr>
                        <a:t> М.В. Лысак В.А.  Белякова Т.Л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35896" y="188640"/>
            <a:ext cx="2073348" cy="5760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5336"/>
            <a:ext cx="77086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563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0000">
              <a:srgbClr val="00B050"/>
            </a:gs>
            <a:gs pos="100000">
              <a:schemeClr val="bg2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679" y="4437112"/>
            <a:ext cx="2822649" cy="2116987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1412776"/>
            <a:ext cx="8136904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Поздравление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ветеранов с юбилейными датами по микрорайонам города.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Ответственные:  помощники Председателя Городского Совета 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Ветеранов по микрорайонам города –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Себякина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Л.Б.,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Тихонова А.И., Исаева Н.А.,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Милова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Т.П.,            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Герасименко Н.С., Кузьменко Л.И., Ковалева Т.М.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Культурно-массовая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течении года – экскурсии, театры, встречи с ветеранами, семейный клуб и т.п.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Ответственные: Ячменева Л.П.,   Кузнецова З.Г.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выступления группы «Оптимист».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Ответственная: Ячменева Л.П.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692696"/>
            <a:ext cx="7416824" cy="1296144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Работа по направлениям и ответственные</a:t>
            </a:r>
            <a:r>
              <a:rPr lang="ru-RU" sz="1400" dirty="0">
                <a:latin typeface="Calibri"/>
                <a:ea typeface="Calibri"/>
                <a:cs typeface="Times New Roman"/>
              </a:rPr>
              <a:t/>
            </a:r>
            <a:br>
              <a:rPr lang="ru-RU" sz="14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919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0000">
              <a:srgbClr val="00B050"/>
            </a:gs>
            <a:gs pos="100000">
              <a:schemeClr val="bg2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067944" y="2064394"/>
            <a:ext cx="4896544" cy="3102822"/>
          </a:xfrm>
        </p:spPr>
        <p:txBody>
          <a:bodyPr/>
          <a:lstStyle/>
          <a:p>
            <a:r>
              <a:rPr lang="ru-RU" dirty="0" smtClean="0"/>
              <a:t>Работает в будние дни с 11:00 до 13:00. В это время, по мере наполнения вопросов, один раз в месяц проводиться консультация ветеранов по юридическим вопросам.</a:t>
            </a:r>
          </a:p>
          <a:p>
            <a:r>
              <a:rPr lang="ru-RU" dirty="0" smtClean="0"/>
              <a:t>Заседания совета проводиться один раз в месяц, на которые приглашаются представители отделов администрации города по вопросам улучшения уровня жизни ветеранов.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Городской совет </a:t>
            </a:r>
            <a:r>
              <a:rPr lang="ru-RU" sz="2800" dirty="0" err="1" smtClean="0">
                <a:solidFill>
                  <a:srgbClr val="FFFF00"/>
                </a:solidFill>
              </a:rPr>
              <a:t>г.о</a:t>
            </a:r>
            <a:r>
              <a:rPr lang="ru-RU" sz="2800" dirty="0" smtClean="0">
                <a:solidFill>
                  <a:srgbClr val="FFFF00"/>
                </a:solidFill>
              </a:rPr>
              <a:t>. Котельники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91" y="1293857"/>
            <a:ext cx="3528392" cy="23470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869160"/>
            <a:ext cx="7056784" cy="154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0000">
              <a:srgbClr val="00B050"/>
            </a:gs>
            <a:gs pos="100000">
              <a:schemeClr val="bg2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7"/>
            <a:ext cx="377983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200" i="1" dirty="0" smtClean="0">
                <a:solidFill>
                  <a:srgbClr val="FFFF00"/>
                </a:solidFill>
              </a:rPr>
              <a:t>Культурный отдых</a:t>
            </a:r>
            <a:endParaRPr lang="ru-RU" sz="3200" i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196752"/>
            <a:ext cx="3995936" cy="26639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584" y="3428999"/>
            <a:ext cx="4716016" cy="314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4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0000">
              <a:srgbClr val="00B050"/>
            </a:gs>
            <a:gs pos="100000">
              <a:schemeClr val="bg2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2012504"/>
            <a:ext cx="7680960" cy="419668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Убедительно просит обратить внимание и посодействовать Администрацию города Котельники, общественную палату города Котельники по вопросу улучшения социальной сферы, уровня жизни наших ветеранов, а именно: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открыть в городе магазин «Ветеран»;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у</a:t>
            </a:r>
            <a:r>
              <a:rPr lang="ru-RU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лучшить качество обслуживания льготной категории людей на общественном транспорте;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в</a:t>
            </a:r>
            <a:r>
              <a:rPr lang="ru-RU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зять на контроль и обеспечить бесперебойное снабжение ветеранов медицинскими препаратами;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с</a:t>
            </a:r>
            <a:r>
              <a:rPr lang="ru-RU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одействовать формированию общественного мнения в направлении более гуманного и справедливого отношения к ветеранам.</a:t>
            </a:r>
            <a:endParaRPr lang="ru-RU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18450"/>
            <a:ext cx="4752528" cy="10383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200" b="1" dirty="0">
                <a:solidFill>
                  <a:srgbClr val="FFFF00"/>
                </a:solidFill>
              </a:rPr>
              <a:t>Общественная организация ветеранов</a:t>
            </a:r>
            <a:r>
              <a:rPr lang="ru-RU" sz="2800" b="1" dirty="0">
                <a:solidFill>
                  <a:srgbClr val="FFFF00"/>
                </a:solidFill>
              </a:rPr>
              <a:t/>
            </a:r>
            <a:br>
              <a:rPr lang="ru-RU" sz="2800" b="1" dirty="0">
                <a:solidFill>
                  <a:srgbClr val="FFFF00"/>
                </a:solidFill>
              </a:rPr>
            </a:br>
            <a:endParaRPr lang="ru-RU" sz="3200" b="1" i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6632"/>
            <a:ext cx="2843808" cy="18958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733256"/>
            <a:ext cx="6258275" cy="99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5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0000">
              <a:srgbClr val="00B050"/>
            </a:gs>
            <a:gs pos="100000">
              <a:schemeClr val="bg2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1484784"/>
            <a:ext cx="7680960" cy="4724400"/>
          </a:xfrm>
        </p:spPr>
        <p:txBody>
          <a:bodyPr>
            <a:normAutofit/>
          </a:bodyPr>
          <a:lstStyle/>
          <a:p>
            <a:pPr algn="ctr"/>
            <a:endParaRPr lang="ru-RU" sz="4800" i="1" dirty="0" smtClean="0">
              <a:solidFill>
                <a:srgbClr val="FFFF00"/>
              </a:solidFill>
            </a:endParaRPr>
          </a:p>
          <a:p>
            <a:pPr algn="ctr"/>
            <a:endParaRPr lang="ru-RU" sz="4800" i="1" dirty="0">
              <a:solidFill>
                <a:srgbClr val="FFFF00"/>
              </a:solidFill>
            </a:endParaRPr>
          </a:p>
          <a:p>
            <a:pPr algn="ctr"/>
            <a:endParaRPr lang="ru-RU" sz="4800" i="1" dirty="0" smtClean="0">
              <a:solidFill>
                <a:srgbClr val="FFFF00"/>
              </a:solidFill>
            </a:endParaRPr>
          </a:p>
          <a:p>
            <a:pPr algn="ctr"/>
            <a:endParaRPr lang="ru-RU" sz="4800" i="1" dirty="0" smtClean="0">
              <a:solidFill>
                <a:srgbClr val="FFFF00"/>
              </a:solidFill>
            </a:endParaRPr>
          </a:p>
          <a:p>
            <a:pPr algn="ctr"/>
            <a:endParaRPr lang="ru-RU" sz="4800" i="1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692696"/>
            <a:ext cx="2854080" cy="290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i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3563888" cy="2375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494" y="528660"/>
            <a:ext cx="3125866" cy="20839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49080"/>
            <a:ext cx="3707904" cy="24695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724" y="4172737"/>
            <a:ext cx="4089807" cy="24458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77434"/>
            <a:ext cx="4355976" cy="290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8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0000">
              <a:srgbClr val="00B050"/>
            </a:gs>
            <a:gs pos="100000">
              <a:schemeClr val="bg2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1484784"/>
            <a:ext cx="7680960" cy="4724400"/>
          </a:xfrm>
        </p:spPr>
        <p:txBody>
          <a:bodyPr>
            <a:normAutofit/>
          </a:bodyPr>
          <a:lstStyle/>
          <a:p>
            <a:pPr algn="ctr"/>
            <a:endParaRPr lang="ru-RU" sz="4800" i="1" dirty="0" smtClean="0">
              <a:solidFill>
                <a:srgbClr val="FFFF00"/>
              </a:solidFill>
            </a:endParaRPr>
          </a:p>
          <a:p>
            <a:pPr algn="ctr"/>
            <a:endParaRPr lang="ru-RU" sz="4800" i="1" dirty="0">
              <a:solidFill>
                <a:srgbClr val="FFFF00"/>
              </a:solidFill>
            </a:endParaRPr>
          </a:p>
          <a:p>
            <a:pPr algn="ctr"/>
            <a:endParaRPr lang="ru-RU" sz="4800" i="1" dirty="0" smtClean="0">
              <a:solidFill>
                <a:srgbClr val="FFFF00"/>
              </a:solidFill>
            </a:endParaRPr>
          </a:p>
          <a:p>
            <a:pPr algn="ctr"/>
            <a:endParaRPr lang="ru-RU" sz="4800" i="1" dirty="0" smtClean="0">
              <a:solidFill>
                <a:srgbClr val="FFFF00"/>
              </a:solidFill>
            </a:endParaRPr>
          </a:p>
          <a:p>
            <a:pPr algn="ctr"/>
            <a:endParaRPr lang="ru-RU" sz="4800" i="1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692696"/>
            <a:ext cx="2854080" cy="290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i="1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789040"/>
            <a:ext cx="3744416" cy="22393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88" y="764704"/>
            <a:ext cx="4355976" cy="29039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2" y="3278543"/>
            <a:ext cx="4355976" cy="29039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53" y="518575"/>
            <a:ext cx="4139951" cy="27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5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0000">
              <a:srgbClr val="00B050"/>
            </a:gs>
            <a:gs pos="100000">
              <a:schemeClr val="bg2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764704"/>
            <a:ext cx="7680960" cy="5444480"/>
          </a:xfrm>
        </p:spPr>
        <p:txBody>
          <a:bodyPr>
            <a:normAutofit/>
          </a:bodyPr>
          <a:lstStyle/>
          <a:p>
            <a:pPr algn="ctr"/>
            <a:endParaRPr lang="ru-RU" sz="4800" i="1" dirty="0" smtClean="0">
              <a:solidFill>
                <a:srgbClr val="FFFF00"/>
              </a:solidFill>
            </a:endParaRPr>
          </a:p>
          <a:p>
            <a:pPr algn="ctr"/>
            <a:endParaRPr lang="ru-RU" sz="4800" i="1" dirty="0">
              <a:solidFill>
                <a:srgbClr val="FFFF00"/>
              </a:solidFill>
            </a:endParaRPr>
          </a:p>
          <a:p>
            <a:pPr algn="ctr"/>
            <a:endParaRPr lang="ru-RU" sz="4800" i="1" dirty="0" smtClean="0">
              <a:solidFill>
                <a:srgbClr val="FFFF00"/>
              </a:solidFill>
            </a:endParaRPr>
          </a:p>
          <a:p>
            <a:pPr algn="ctr"/>
            <a:endParaRPr lang="ru-RU" sz="4800" i="1" dirty="0" smtClean="0">
              <a:solidFill>
                <a:srgbClr val="FFFF00"/>
              </a:solidFill>
            </a:endParaRPr>
          </a:p>
          <a:p>
            <a:pPr algn="ctr"/>
            <a:endParaRPr lang="ru-RU" sz="4800" i="1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692696"/>
            <a:ext cx="2854080" cy="290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i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5" y="116632"/>
            <a:ext cx="2256251" cy="3384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518" y="361932"/>
            <a:ext cx="2210870" cy="33163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09707"/>
            <a:ext cx="2075176" cy="31127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3349522"/>
            <a:ext cx="2148692" cy="32230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547" y="3349523"/>
            <a:ext cx="2110233" cy="316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0000">
              <a:srgbClr val="00B050"/>
            </a:gs>
            <a:gs pos="100000">
              <a:schemeClr val="bg2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237325" y="1628800"/>
            <a:ext cx="3720472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Основатель и первый председатель –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Кананина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Л.И.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554480"/>
            <a:ext cx="3600400" cy="230656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бщественная организация ветеранов (пенсионеров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войны, труда, Вооружённых Сил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правоохранительных органов была создана в 2001  году.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2708920"/>
            <a:ext cx="252860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C:\Users\user02\Desktop\LVA\_ВОВ\УДОСТОВЕРЕНИЕ\23-февраля_лента_орден_!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95636" y="3465002"/>
            <a:ext cx="2160241" cy="2952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32655"/>
            <a:ext cx="4032448" cy="107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5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0000">
              <a:srgbClr val="00B050"/>
            </a:gs>
            <a:gs pos="100000">
              <a:schemeClr val="bg2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764704"/>
            <a:ext cx="7680960" cy="5444480"/>
          </a:xfrm>
        </p:spPr>
        <p:txBody>
          <a:bodyPr>
            <a:normAutofit/>
          </a:bodyPr>
          <a:lstStyle/>
          <a:p>
            <a:pPr algn="ctr"/>
            <a:endParaRPr lang="ru-RU" sz="4800" i="1" dirty="0" smtClean="0">
              <a:solidFill>
                <a:srgbClr val="FFFF00"/>
              </a:solidFill>
            </a:endParaRPr>
          </a:p>
          <a:p>
            <a:pPr algn="ctr"/>
            <a:endParaRPr lang="ru-RU" sz="4800" i="1" dirty="0">
              <a:solidFill>
                <a:srgbClr val="FFFF00"/>
              </a:solidFill>
            </a:endParaRPr>
          </a:p>
          <a:p>
            <a:pPr algn="ctr"/>
            <a:endParaRPr lang="ru-RU" sz="4800" i="1" dirty="0" smtClean="0">
              <a:solidFill>
                <a:srgbClr val="FFFF00"/>
              </a:solidFill>
            </a:endParaRPr>
          </a:p>
          <a:p>
            <a:pPr algn="ctr"/>
            <a:endParaRPr lang="ru-RU" sz="4800" i="1" dirty="0" smtClean="0">
              <a:solidFill>
                <a:srgbClr val="FFFF00"/>
              </a:solidFill>
            </a:endParaRPr>
          </a:p>
          <a:p>
            <a:pPr algn="ctr"/>
            <a:endParaRPr lang="ru-RU" sz="4800" i="1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692696"/>
            <a:ext cx="2854080" cy="290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i="1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4104456" cy="27363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36912"/>
            <a:ext cx="2664296" cy="39964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48680"/>
            <a:ext cx="4427984" cy="29519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161463"/>
            <a:ext cx="4788023" cy="319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6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0000">
              <a:srgbClr val="00B050"/>
            </a:gs>
            <a:gs pos="100000">
              <a:schemeClr val="bg2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268761"/>
            <a:ext cx="2808312" cy="399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55976" y="2636912"/>
            <a:ext cx="4464496" cy="19794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 2013 года председателем организации является </a:t>
            </a:r>
            <a:r>
              <a:rPr lang="ru-RU" dirty="0" err="1" smtClean="0">
                <a:solidFill>
                  <a:srgbClr val="FFFF00"/>
                </a:solidFill>
              </a:rPr>
              <a:t>Набокин</a:t>
            </a:r>
            <a:r>
              <a:rPr lang="ru-RU" dirty="0" smtClean="0">
                <a:solidFill>
                  <a:srgbClr val="FFFF00"/>
                </a:solidFill>
              </a:rPr>
              <a:t> М.В.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869160"/>
            <a:ext cx="4032448" cy="107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3" y="0"/>
            <a:ext cx="9081678" cy="66693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680960" cy="18002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n-lt"/>
              </a:rPr>
              <a:t>Членами организации являются жители городского округа Котельники. Общее количество – 3246 человек. </a:t>
            </a:r>
            <a:br>
              <a:rPr lang="ru-RU" sz="2400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Из них:</a:t>
            </a:r>
            <a:br>
              <a:rPr lang="ru-RU" sz="2400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- ветераны ВОВ – 37 чел.</a:t>
            </a:r>
            <a:br>
              <a:rPr lang="ru-RU" sz="2400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- жители блокадного Ленинграда – 4 чел.</a:t>
            </a:r>
            <a:br>
              <a:rPr lang="ru-RU" sz="2400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- дети-узники войны – 11 чел.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780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0000">
              <a:srgbClr val="00B050"/>
            </a:gs>
            <a:gs pos="100000">
              <a:schemeClr val="bg2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2996952"/>
            <a:ext cx="2232248" cy="108012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rgbClr val="FFF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347864" y="1484784"/>
            <a:ext cx="5328592" cy="40324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dirty="0" smtClean="0"/>
              <a:t>содействие </a:t>
            </a:r>
            <a:r>
              <a:rPr lang="ru-RU" sz="2000" dirty="0"/>
              <a:t>защите социально-экономических, трудовых, личных прав и законных интересов ветеранов </a:t>
            </a:r>
            <a:r>
              <a:rPr lang="ru-RU" sz="2000" dirty="0" smtClean="0"/>
              <a:t>в </a:t>
            </a:r>
            <a:r>
              <a:rPr lang="ru-RU" sz="2000" dirty="0"/>
              <a:t>порядке определенном законодательством РФ; 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содействие </a:t>
            </a:r>
            <a:r>
              <a:rPr lang="ru-RU" sz="2000" dirty="0"/>
              <a:t>привлечению лиц старшего поколения к участию в патриотическом воспитании молодежи</a:t>
            </a:r>
            <a:r>
              <a:rPr lang="ru-RU" sz="2000" dirty="0" smtClean="0"/>
              <a:t>;</a:t>
            </a:r>
          </a:p>
          <a:p>
            <a:pPr marL="0" indent="0">
              <a:buNone/>
            </a:pP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dirty="0" smtClean="0"/>
              <a:t>содействие </a:t>
            </a:r>
            <a:r>
              <a:rPr lang="ru-RU" sz="2000" dirty="0"/>
              <a:t>в удовлетворении духовных, нравственных, культурных ценностей </a:t>
            </a:r>
            <a:r>
              <a:rPr lang="ru-RU" sz="2000" dirty="0" smtClean="0"/>
              <a:t>ветеранов.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6648" y="2852937"/>
            <a:ext cx="2206008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Целями организации являются:</a:t>
            </a:r>
            <a:b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843808" y="3429000"/>
            <a:ext cx="432048" cy="28803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843808" y="2204864"/>
            <a:ext cx="432048" cy="28803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843808" y="4725144"/>
            <a:ext cx="432048" cy="28803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8604" y="476672"/>
            <a:ext cx="6395723" cy="8397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3428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0000">
              <a:srgbClr val="00B050"/>
            </a:gs>
            <a:gs pos="100000">
              <a:schemeClr val="bg2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089" y="313953"/>
            <a:ext cx="2831942" cy="2034927"/>
          </a:xfrm>
          <a:prstGeom prst="rect">
            <a:avLst/>
          </a:prstGeom>
          <a:effectLst>
            <a:reflection stA="49000" endPos="65000" dist="50800" dir="5400000" sy="-100000" algn="bl" rotWithShape="0"/>
          </a:effectLst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39552" y="836712"/>
            <a:ext cx="6408712" cy="5472608"/>
          </a:xfrm>
          <a:noFill/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жилищно-бытовых условий, торгового, транспортного и медицинского обслуживания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ветеранов;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по разъяснению действующего законодательства РФ по защите прав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ветеранов;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ветеранов (пенсионеров) к участию в работе клубов, фронтовых объединений ветеранов, общественных музеев, комнат боевой и трудовой славы, организации выставок и проведению различных культурно-массовых мероприятий, проведению Дней воинской Славы, Дня знаний и других мероприятий;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ветеранов (пенсионеров) к участию в работе по воспитанию молодежи в духе замечательных трудовых и боевых традиций старшего поколения, патриотизма и верности служения Родине, передача молодежи своего опыта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материальной, юридической и иной помощи ветеранам и их семьям, нуждающимся в этой помощи;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избирательных кампаниях в соответствии с Федеральным законом и законами субъектов РФ о выборах и выдвижение своих кандидатов в органы местного самоуправления.</a:t>
            </a:r>
            <a:r>
              <a:rPr lang="ru-RU" i="0" dirty="0"/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404664"/>
            <a:ext cx="5014320" cy="434360"/>
          </a:xfrm>
        </p:spPr>
        <p:txBody>
          <a:bodyPr>
            <a:normAutofit/>
          </a:bodyPr>
          <a:lstStyle/>
          <a:p>
            <a:r>
              <a:rPr lang="ru-RU" sz="1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организации:</a:t>
            </a:r>
            <a:endParaRPr lang="ru-RU" sz="1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09277" y="1916832"/>
            <a:ext cx="216024" cy="144016"/>
          </a:xfrm>
          <a:prstGeom prst="rightArrow">
            <a:avLst/>
          </a:prstGeom>
          <a:solidFill>
            <a:srgbClr val="FFFF00"/>
          </a:solidFill>
          <a:ln>
            <a:solidFill>
              <a:srgbClr val="00B0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7" y="2770296"/>
            <a:ext cx="2619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74" y="3772146"/>
            <a:ext cx="2619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75" y="4509120"/>
            <a:ext cx="2619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77" y="5301208"/>
            <a:ext cx="2619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77" y="1240532"/>
            <a:ext cx="2619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79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0000">
              <a:srgbClr val="00B050"/>
            </a:gs>
            <a:gs pos="100000">
              <a:schemeClr val="bg2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720044" y="1124744"/>
            <a:ext cx="7704856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совместно </a:t>
            </a:r>
            <a:r>
              <a:rPr lang="ru-RU" dirty="0"/>
              <a:t>с органами местного самоуправления проведение работы по надлежащему содержанию воинских захоронений, памятников, обелисков, мемориальных досок; 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создание </a:t>
            </a:r>
            <a:r>
              <a:rPr lang="ru-RU" dirty="0"/>
              <a:t>общественных музеев, комнат боевой и трудовой славы; 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создание </a:t>
            </a:r>
            <a:r>
              <a:rPr lang="ru-RU" dirty="0"/>
              <a:t>фронтовых объединений участников Великой Отечественной войны и локальных воин; 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создание </a:t>
            </a:r>
            <a:r>
              <a:rPr lang="ru-RU" dirty="0"/>
              <a:t>клубов по интересам; 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создание </a:t>
            </a:r>
            <a:r>
              <a:rPr lang="ru-RU" dirty="0"/>
              <a:t>университетов «третьего» возраста для организации лекций по правовому, психологическому, медицинскому и другим направлениям, интересующим ветеранов (пенсионеров); 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организация </a:t>
            </a:r>
            <a:r>
              <a:rPr lang="ru-RU" dirty="0"/>
              <a:t>культурного досуга ветеранов и вовлечение их в различные вида самодеятельного и прикладного искусства; 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иные </a:t>
            </a:r>
            <a:r>
              <a:rPr lang="ru-RU" dirty="0"/>
              <a:t>виды деятельности, предусмотренные Федеральным Законом «Об общественных объединениях».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4536504" cy="64807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07" y="1403997"/>
            <a:ext cx="2619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07" y="2204864"/>
            <a:ext cx="2619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07" y="2780928"/>
            <a:ext cx="2619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05" y="3432175"/>
            <a:ext cx="2619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04" y="4169031"/>
            <a:ext cx="2619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03" y="5079337"/>
            <a:ext cx="2619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02" y="5733256"/>
            <a:ext cx="2619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32655"/>
            <a:ext cx="4032448" cy="107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9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0000">
              <a:srgbClr val="00B050"/>
            </a:gs>
            <a:gs pos="100000">
              <a:schemeClr val="bg2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154" y="3789783"/>
            <a:ext cx="3886200" cy="2590800"/>
          </a:xfrm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03950" cy="75212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Мероприятие в областном Доме Правительства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922" y="1171496"/>
            <a:ext cx="3170232" cy="21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4125077"/>
            <a:ext cx="2880320" cy="19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1196752"/>
            <a:ext cx="288032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383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0000">
              <a:srgbClr val="00B050"/>
            </a:gs>
            <a:gs pos="100000">
              <a:schemeClr val="bg2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788024" y="5282628"/>
            <a:ext cx="2496336" cy="13845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0"/>
            <a:ext cx="7488832" cy="4149080"/>
          </a:xfrm>
        </p:spPr>
        <p:txBody>
          <a:bodyPr>
            <a:normAutofit fontScale="90000"/>
          </a:bodyPr>
          <a:lstStyle/>
          <a:p>
            <a:pPr indent="457200">
              <a:lnSpc>
                <a:spcPct val="150000"/>
              </a:lnSpc>
            </a:pPr>
            <a:r>
              <a:rPr lang="ru-RU" sz="15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взаимодействие с такими организациями как: </a:t>
            </a:r>
            <a:br>
              <a:rPr lang="ru-RU" sz="15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«Московский </a:t>
            </a:r>
            <a:r>
              <a:rPr lang="ru-RU" sz="1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совет ветеранов войны труда вооружённых сил и правоохранительных органов»,</a:t>
            </a:r>
            <a:r>
              <a:rPr lang="ru-RU" sz="15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городского округа Котельники</a:t>
            </a:r>
            <a:r>
              <a:rPr lang="ru-RU" sz="15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организация ветеранов Афганистана и локальных войн «Поколение»</a:t>
            </a:r>
            <a:br>
              <a:rPr lang="ru-RU" sz="15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Местное отделение Всероссийской </a:t>
            </a:r>
            <a:r>
              <a:rPr lang="ru-RU" sz="1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5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бщественной </a:t>
            </a:r>
            <a:r>
              <a:rPr lang="ru-RU" sz="1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5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рганизации «Молодая Гвардия Единой России»</a:t>
            </a:r>
            <a:br>
              <a:rPr lang="ru-RU" sz="15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Реабилитационный комплексный центр «Кентавр»</a:t>
            </a:r>
            <a:br>
              <a:rPr lang="ru-RU" sz="15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Международный университет природы, общества и человека  «Дубна» филиал «Котельники»</a:t>
            </a:r>
            <a:br>
              <a:rPr lang="ru-RU" sz="15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Промышленно-экономический техникум </a:t>
            </a:r>
            <a:r>
              <a:rPr lang="ru-RU" sz="15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15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Котельники</a:t>
            </a:r>
            <a:br>
              <a:rPr lang="ru-RU" sz="15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Общеобразовательные школы 1, 2, 3</a:t>
            </a:r>
            <a:br>
              <a:rPr lang="ru-RU" sz="15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Детские сады </a:t>
            </a:r>
            <a:r>
              <a:rPr lang="ru-RU" sz="15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15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Котельники</a:t>
            </a:r>
            <a:endParaRPr lang="ru-RU" sz="15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7944" y="3573016"/>
            <a:ext cx="4584054" cy="305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357" y="4441042"/>
            <a:ext cx="2779069" cy="208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733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477</TotalTime>
  <Words>732</Words>
  <Application>Microsoft Office PowerPoint</Application>
  <PresentationFormat>Экран (4:3)</PresentationFormat>
  <Paragraphs>153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Mylar</vt:lpstr>
      <vt:lpstr> «Котельниковская городская общественная организация ветеранов  (пенсионеров) войны, труда, Вооружённых Сил и правоохранительных органов» имени Л.И.Кананиной</vt:lpstr>
      <vt:lpstr>Общественная организация ветеранов (пенсионеров) войны, труда, Вооружённых Сил и правоохранительных органов была создана в 2001  году. </vt:lpstr>
      <vt:lpstr>С 2013 года председателем организации является Набокин М.В.</vt:lpstr>
      <vt:lpstr>Членами организации являются жители городского округа Котельники. Общее количество – 3246 человек.  Из них: - ветераны ВОВ – 37 чел. - жители блокадного Ленинграда – 4 чел. - дети-узники войны – 11 чел. </vt:lpstr>
      <vt:lpstr>Целями организации являются: </vt:lpstr>
      <vt:lpstr>Задачи организации:</vt:lpstr>
      <vt:lpstr>Виды деятельности:</vt:lpstr>
      <vt:lpstr>Мероприятие в областном Доме Правительства</vt:lpstr>
      <vt:lpstr>Активное взаимодействие с такими организациями как:  - «Московский областной совет ветеранов войны труда вооружённых сил и правоохранительных органов», - Администрация городского округа Котельники - Общественная организация ветеранов Афганистана и локальных войн «Поколение» - Местное отделение Всероссийской общественной организации «Молодая Гвардия Единой России»  - Реабилитационный комплексный центр «Кентавр» - Международный университет природы, общества и человека  «Дубна» филиал «Котельники» - Промышленно-экономический техникум г.о. Котельники - Общеобразовательные школы 1, 2, 3 - Детские сады г.о. Котельники</vt:lpstr>
      <vt:lpstr>План работы на 2014 год</vt:lpstr>
      <vt:lpstr>Презентация PowerPoint</vt:lpstr>
      <vt:lpstr>Презентация PowerPoint</vt:lpstr>
      <vt:lpstr>             Работа по направлениям и ответственные </vt:lpstr>
      <vt:lpstr>Городской совет г.о. Котельники</vt:lpstr>
      <vt:lpstr>Культурный отдых</vt:lpstr>
      <vt:lpstr> Общественная организация ветеранов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Котельниковская городская общественная организация ветеранов  (пенсионеров) войны, труда, Вооружённых Сил и правоохранительных органов»</dc:title>
  <dc:creator>user01</dc:creator>
  <cp:lastModifiedBy>uzzer</cp:lastModifiedBy>
  <cp:revision>40</cp:revision>
  <dcterms:created xsi:type="dcterms:W3CDTF">2014-03-24T11:08:34Z</dcterms:created>
  <dcterms:modified xsi:type="dcterms:W3CDTF">2014-11-21T12:03:07Z</dcterms:modified>
</cp:coreProperties>
</file>